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755" r:id="rId5"/>
    <p:sldMasterId id="2147483739" r:id="rId6"/>
    <p:sldMasterId id="2147483709" r:id="rId7"/>
  </p:sldMasterIdLst>
  <p:notesMasterIdLst>
    <p:notesMasterId r:id="rId18"/>
  </p:notesMasterIdLst>
  <p:handoutMasterIdLst>
    <p:handoutMasterId r:id="rId19"/>
  </p:handoutMasterIdLst>
  <p:sldIdLst>
    <p:sldId id="291" r:id="rId8"/>
    <p:sldId id="347" r:id="rId9"/>
    <p:sldId id="354" r:id="rId10"/>
    <p:sldId id="355" r:id="rId11"/>
    <p:sldId id="356" r:id="rId12"/>
    <p:sldId id="357" r:id="rId13"/>
    <p:sldId id="359" r:id="rId14"/>
    <p:sldId id="360" r:id="rId15"/>
    <p:sldId id="358" r:id="rId16"/>
    <p:sldId id="279" r:id="rId17"/>
  </p:sldIdLst>
  <p:sldSz cx="9144000" cy="5143500" type="screen16x9"/>
  <p:notesSz cx="6858000" cy="9144000"/>
  <p:defaultTextStyle>
    <a:defPPr>
      <a:defRPr lang="en-US"/>
    </a:defPPr>
    <a:lvl1pPr marL="0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66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99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33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4749"/>
    <a:srgbClr val="006C92"/>
    <a:srgbClr val="13294A"/>
    <a:srgbClr val="FFFFFF"/>
    <a:srgbClr val="13294B"/>
    <a:srgbClr val="182B2B"/>
    <a:srgbClr val="005783"/>
    <a:srgbClr val="007DBA"/>
    <a:srgbClr val="006A96"/>
    <a:srgbClr val="FC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68" autoAdjust="0"/>
    <p:restoredTop sz="96405"/>
  </p:normalViewPr>
  <p:slideViewPr>
    <p:cSldViewPr snapToGrid="0" snapToObjects="1">
      <p:cViewPr varScale="1">
        <p:scale>
          <a:sx n="150" d="100"/>
          <a:sy n="150" d="100"/>
        </p:scale>
        <p:origin x="882" y="3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16" d="100"/>
          <a:sy n="116" d="100"/>
        </p:scale>
        <p:origin x="120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E038-4255-6241-B9FC-03AB87A0C6F7}" type="datetimeFigureOut">
              <a:rPr lang="en-US" smtClean="0">
                <a:latin typeface="Arial"/>
              </a:rPr>
              <a:t>5/4/2025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B969C6-0B9F-7544-A0A0-9856DF52523E}" type="slidenum">
              <a:rPr lang="en-US" smtClean="0">
                <a:latin typeface="Arial"/>
              </a:rPr>
              <a:t>‹#›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07711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D0B6771E-1346-9143-B102-CAB35990CCFA}" type="datetimeFigureOut">
              <a:rPr lang="en-US" smtClean="0"/>
              <a:pPr/>
              <a:t>5/4/2025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88157673-C51A-5A4F-A267-2EF8B0C08C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8694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1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266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399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533" algn="l" defTabSz="457133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56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98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32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65" algn="l" defTabSz="45713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79" y="2071596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9352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59233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056" y="4718304"/>
            <a:ext cx="1530858" cy="291592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658806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rgbClr val="006C92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3287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39265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" y="2"/>
            <a:ext cx="4570833" cy="5142075"/>
          </a:xfrm>
          <a:blipFill rotWithShape="1">
            <a:blip r:embed="rId3"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4869706" y="194620"/>
            <a:ext cx="4376661" cy="1179464"/>
          </a:xfrm>
          <a:solidFill>
            <a:schemeClr val="bg1"/>
          </a:solidFill>
        </p:spPr>
        <p:txBody>
          <a:bodyPr lIns="182880" tIns="182880" rIns="27432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048410" y="1504150"/>
            <a:ext cx="376658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764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rgbClr val="006C92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1981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411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4573168" y="2"/>
            <a:ext cx="4570833" cy="51420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451805" anchor="ctr" anchorCtr="0">
            <a:noAutofit/>
          </a:bodyPr>
          <a:lstStyle>
            <a:lvl1pPr marL="0" indent="0" algn="ctr">
              <a:buNone/>
              <a:defRPr sz="73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Arial"/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-86497" y="194620"/>
            <a:ext cx="4376661" cy="1179464"/>
          </a:xfrm>
          <a:solidFill>
            <a:schemeClr val="bg1"/>
          </a:solidFill>
        </p:spPr>
        <p:txBody>
          <a:bodyPr lIns="457200" tIns="182880" rIns="182880" bIns="182880" anchor="ctr" anchorCtr="0">
            <a:noAutofit/>
          </a:bodyPr>
          <a:lstStyle>
            <a:lvl1pPr algn="l">
              <a:lnSpc>
                <a:spcPts val="2250"/>
              </a:lnSpc>
              <a:defRPr sz="2400" b="1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65760" y="1504150"/>
            <a:ext cx="3924404" cy="3417474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977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4787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42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55861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17500" y="1014293"/>
            <a:ext cx="4760913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1" hasCustomPrompt="1"/>
          </p:nvPr>
        </p:nvSpPr>
        <p:spPr>
          <a:xfrm>
            <a:off x="5293894" y="1014293"/>
            <a:ext cx="3588420" cy="3872753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81010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14293"/>
            <a:ext cx="4733107" cy="3872753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14293"/>
            <a:ext cx="3588420" cy="3872753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333333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367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+Content+PhotoLef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149207" y="1025819"/>
            <a:ext cx="4700588" cy="3863822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46509" y="1025818"/>
            <a:ext cx="3588420" cy="3861227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3292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rgbClr val="006C92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r>
              <a:rPr lang="en-US"/>
              <a:t>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rgbClr val="006C9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70221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13294A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0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1pPr>
            <a:lvl2pPr marL="25712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2pPr>
            <a:lvl3pPr marL="514257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3pPr>
            <a:lvl4pPr marL="771385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4pPr>
            <a:lvl5pPr marL="1028513" indent="0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rgbClr val="0C68AC"/>
              </a:buClr>
              <a:buNone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8338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27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7600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Contact-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006C92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330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88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3141363"/>
            <a:ext cx="8573264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4353529"/>
            <a:ext cx="8573264" cy="56233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FFFFFF"/>
                </a:solidFill>
                <a:latin typeface="+mj-lt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08" y="2075688"/>
            <a:ext cx="489204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812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24249" y="807547"/>
            <a:ext cx="8520073" cy="4085262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ts val="1500"/>
              </a:lnSpc>
              <a:spcBef>
                <a:spcPts val="278"/>
              </a:spcBef>
              <a:buFontTx/>
              <a:buNone/>
              <a:defRPr sz="1500" baseline="0">
                <a:solidFill>
                  <a:srgbClr val="FFFFFF"/>
                </a:solidFill>
                <a:latin typeface="Calibri" charset="0"/>
                <a:cs typeface="Arial"/>
              </a:defRPr>
            </a:lvl1pPr>
            <a:lvl2pPr>
              <a:defRPr>
                <a:solidFill>
                  <a:schemeClr val="bg2"/>
                </a:solidFill>
                <a:latin typeface="+mn-lt"/>
              </a:defRPr>
            </a:lvl2pPr>
            <a:lvl3pPr>
              <a:defRPr>
                <a:solidFill>
                  <a:schemeClr val="bg2"/>
                </a:solidFill>
                <a:latin typeface="+mn-lt"/>
              </a:defRPr>
            </a:lvl3pPr>
            <a:lvl4pPr>
              <a:defRPr>
                <a:solidFill>
                  <a:schemeClr val="bg2"/>
                </a:solidFill>
                <a:latin typeface="+mn-lt"/>
              </a:defRPr>
            </a:lvl4pPr>
            <a:lvl5pPr>
              <a:defRPr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0316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360" y="2322746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878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rgbClr val="182B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8232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rgbClr val="006A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34" y="2321433"/>
            <a:ext cx="3424428" cy="67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154037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4321" y="985478"/>
            <a:ext cx="8607993" cy="2650991"/>
          </a:xfrm>
        </p:spPr>
        <p:txBody>
          <a:bodyPr anchor="ctr" anchorCtr="1"/>
          <a:lstStyle>
            <a:lvl1pPr marL="0" indent="0" algn="ctr">
              <a:buNone/>
              <a:defRPr sz="788"/>
            </a:lvl1pPr>
            <a:lvl2pPr marL="287877" indent="0">
              <a:buNone/>
              <a:defRPr sz="1744"/>
            </a:lvl2pPr>
            <a:lvl3pPr marL="575753" indent="0">
              <a:buNone/>
              <a:defRPr sz="1519"/>
            </a:lvl3pPr>
            <a:lvl4pPr marL="863632" indent="0">
              <a:buNone/>
              <a:defRPr sz="1238"/>
            </a:lvl4pPr>
            <a:lvl5pPr marL="1151508" indent="0">
              <a:buNone/>
              <a:defRPr sz="1238"/>
            </a:lvl5pPr>
            <a:lvl6pPr marL="1439385" indent="0">
              <a:buNone/>
              <a:defRPr sz="1238"/>
            </a:lvl6pPr>
            <a:lvl7pPr marL="1727263" indent="0">
              <a:buNone/>
              <a:defRPr sz="1238"/>
            </a:lvl7pPr>
            <a:lvl8pPr marL="2015138" indent="0">
              <a:buNone/>
              <a:defRPr sz="1238"/>
            </a:lvl8pPr>
            <a:lvl9pPr marL="2303018" indent="0">
              <a:buNone/>
              <a:defRPr sz="1238"/>
            </a:lvl9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  <a:br>
              <a:rPr lang="en-US" dirty="0"/>
            </a:br>
            <a:r>
              <a:rPr lang="en-US" dirty="0"/>
              <a:t>(150 DPI </a:t>
            </a:r>
            <a:r>
              <a:rPr lang="en-US" dirty="0" err="1"/>
              <a:t>PNG</a:t>
            </a:r>
            <a:r>
              <a:rPr lang="en-US" dirty="0"/>
              <a:t> file recommended)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-123568" y="188158"/>
            <a:ext cx="9005882" cy="608855"/>
          </a:xfrm>
          <a:solidFill>
            <a:schemeClr val="bg1"/>
          </a:solidFill>
        </p:spPr>
        <p:txBody>
          <a:bodyPr lIns="457200" tIns="0" rIns="0" bIns="0" anchor="ctr" anchorCtr="0">
            <a:noAutofit/>
          </a:bodyPr>
          <a:lstStyle>
            <a:lvl1pPr algn="l">
              <a:lnSpc>
                <a:spcPts val="1950"/>
              </a:lnSpc>
              <a:defRPr sz="225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 hasCustomPrompt="1"/>
          </p:nvPr>
        </p:nvSpPr>
        <p:spPr>
          <a:xfrm>
            <a:off x="274321" y="3824935"/>
            <a:ext cx="8607993" cy="1062111"/>
          </a:xfrm>
        </p:spPr>
        <p:txBody>
          <a:bodyPr lIns="0" tIns="0" rIns="0" bIns="0"/>
          <a:lstStyle>
            <a:lvl1pPr marL="257175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1pPr>
            <a:lvl2pPr marL="51430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2pPr>
            <a:lvl3pPr marL="771432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3pPr>
            <a:lvl4pPr marL="1028560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4pPr>
            <a:lvl5pPr marL="1285688" indent="-257175">
              <a:lnSpc>
                <a:spcPts val="1350"/>
              </a:lnSpc>
              <a:spcBef>
                <a:spcPts val="450"/>
              </a:spcBef>
              <a:spcAft>
                <a:spcPts val="900"/>
              </a:spcAft>
              <a:buClr>
                <a:schemeClr val="bg1"/>
              </a:buClr>
              <a:buFont typeface="Arial" charset="0"/>
              <a:buChar char="•"/>
              <a:defRPr sz="15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585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6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006C92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006C92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6550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9553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White+S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697" y="1487385"/>
            <a:ext cx="8573264" cy="1496592"/>
          </a:xfrm>
        </p:spPr>
        <p:txBody>
          <a:bodyPr lIns="0" tIns="0" rIns="0" bIns="0" anchor="b" anchorCtr="1">
            <a:noAutofit/>
          </a:bodyPr>
          <a:lstStyle>
            <a:lvl1pPr algn="ctr">
              <a:lnSpc>
                <a:spcPts val="2850"/>
              </a:lnSpc>
              <a:defRPr sz="3300" b="1" cap="all" baseline="0">
                <a:solidFill>
                  <a:srgbClr val="FFFFFF"/>
                </a:solidFill>
                <a:latin typeface="calibri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697" y="3029822"/>
            <a:ext cx="8573264" cy="1465338"/>
          </a:xfrm>
        </p:spPr>
        <p:txBody>
          <a:bodyPr lIns="0" tIns="0" rIns="0" bIns="0" anchor="t" anchorCtr="1">
            <a:noAutofit/>
          </a:bodyPr>
          <a:lstStyle>
            <a:lvl1pPr marL="0" indent="0" algn="ctr">
              <a:lnSpc>
                <a:spcPts val="1350"/>
              </a:lnSpc>
              <a:spcBef>
                <a:spcPts val="0"/>
              </a:spcBef>
              <a:buNone/>
              <a:defRPr sz="1500" baseline="0">
                <a:solidFill>
                  <a:srgbClr val="FFFFFF"/>
                </a:solidFill>
                <a:latin typeface="Calibri" charset="0"/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7" y="192246"/>
            <a:ext cx="1467612" cy="28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7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-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91" y="4715328"/>
            <a:ext cx="1530858" cy="29159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88702" y="1383672"/>
            <a:ext cx="8548212" cy="1102519"/>
          </a:xfrm>
        </p:spPr>
        <p:txBody>
          <a:bodyPr lIns="0" tIns="0" rIns="0" bIns="0" anchor="b" anchorCtr="0">
            <a:noAutofit/>
          </a:bodyPr>
          <a:lstStyle>
            <a:lvl1pPr algn="l">
              <a:lnSpc>
                <a:spcPts val="2250"/>
              </a:lnSpc>
              <a:defRPr sz="2700" b="1" cap="all" baseline="0">
                <a:solidFill>
                  <a:srgbClr val="006C9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8702" y="2595839"/>
            <a:ext cx="8548212" cy="171490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1350"/>
              </a:lnSpc>
              <a:buNone/>
              <a:defRPr sz="1500" baseline="0">
                <a:solidFill>
                  <a:srgbClr val="006C92"/>
                </a:solidFill>
              </a:defRPr>
            </a:lvl1pPr>
            <a:lvl2pPr marL="257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2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6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2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998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0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3650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180579"/>
            <a:ext cx="8518524" cy="85725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77" y="1187455"/>
            <a:ext cx="8518525" cy="36995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154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2" r:id="rId2"/>
    <p:sldLayoutId id="2147483763" r:id="rId3"/>
    <p:sldLayoutId id="2147483778" r:id="rId4"/>
    <p:sldLayoutId id="2147483781" r:id="rId5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chemeClr val="tx2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5967" y="205979"/>
            <a:ext cx="8229600" cy="857250"/>
          </a:xfrm>
          <a:prstGeom prst="rect">
            <a:avLst/>
          </a:prstGeom>
        </p:spPr>
        <p:txBody>
          <a:bodyPr vert="horz" lIns="91430" tIns="0" rIns="9143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5967" y="1200155"/>
            <a:ext cx="8229600" cy="3692654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2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31" r:id="rId4"/>
    <p:sldLayoutId id="2147483758" r:id="rId5"/>
    <p:sldLayoutId id="2147483759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856" kern="1200" baseline="0">
          <a:solidFill>
            <a:schemeClr val="tx1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spcBef>
          <a:spcPct val="20000"/>
        </a:spcBef>
        <a:buFont typeface="Arial"/>
        <a:buChar char="•"/>
        <a:defRPr sz="900" kern="1200" baseline="0">
          <a:solidFill>
            <a:schemeClr val="tx1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spcBef>
          <a:spcPct val="20000"/>
        </a:spcBef>
        <a:buFont typeface="Arial"/>
        <a:buChar char="•"/>
        <a:defRPr sz="844" kern="1200" baseline="0">
          <a:solidFill>
            <a:schemeClr val="tx1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spcBef>
          <a:spcPct val="20000"/>
        </a:spcBef>
        <a:buFont typeface="Arial"/>
        <a:buChar char="•"/>
        <a:defRPr sz="731" kern="1200" baseline="0">
          <a:solidFill>
            <a:schemeClr val="tx1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spcBef>
          <a:spcPct val="20000"/>
        </a:spcBef>
        <a:buFont typeface="Arial"/>
        <a:buChar char="•"/>
        <a:defRPr sz="675" kern="1200" baseline="0">
          <a:solidFill>
            <a:schemeClr val="tx1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1371" y="114300"/>
            <a:ext cx="8528424" cy="685800"/>
          </a:xfrm>
          <a:prstGeom prst="rect">
            <a:avLst/>
          </a:prstGeom>
        </p:spPr>
        <p:txBody>
          <a:bodyPr vert="horz" lIns="0" tIns="0" rIns="91430" bIns="0" rtlCol="0" anchor="b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1371" y="1218031"/>
            <a:ext cx="8518524" cy="36747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0923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56" r:id="rId2"/>
    <p:sldLayoutId id="2147483757" r:id="rId3"/>
    <p:sldLayoutId id="2147483768" r:id="rId4"/>
    <p:sldLayoutId id="2147483770" r:id="rId5"/>
    <p:sldLayoutId id="2147483769" r:id="rId6"/>
    <p:sldLayoutId id="2147483742" r:id="rId7"/>
    <p:sldLayoutId id="2147483773" r:id="rId8"/>
    <p:sldLayoutId id="2147483774" r:id="rId9"/>
    <p:sldLayoutId id="2147483775" r:id="rId10"/>
    <p:sldLayoutId id="2147483776" r:id="rId11"/>
    <p:sldLayoutId id="2147483777" r:id="rId12"/>
    <p:sldLayoutId id="2147483771" r:id="rId13"/>
    <p:sldLayoutId id="2147483772" r:id="rId14"/>
    <p:sldLayoutId id="2147483767" r:id="rId15"/>
    <p:sldLayoutId id="2147483747" r:id="rId16"/>
  </p:sldLayoutIdLst>
  <p:hf hdr="0" dt="0"/>
  <p:txStyles>
    <p:titleStyle>
      <a:lvl1pPr algn="l" defTabSz="257129" rtl="0" eaLnBrk="1" latinLnBrk="0" hangingPunct="1">
        <a:lnSpc>
          <a:spcPts val="1688"/>
        </a:lnSpc>
        <a:spcBef>
          <a:spcPct val="0"/>
        </a:spcBef>
        <a:buNone/>
        <a:defRPr sz="1575" kern="1200" baseline="0">
          <a:solidFill>
            <a:srgbClr val="007DB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ts val="1350"/>
        </a:lnSpc>
        <a:spcBef>
          <a:spcPts val="450"/>
        </a:spcBef>
        <a:spcAft>
          <a:spcPts val="900"/>
        </a:spcAft>
        <a:buFont typeface="Arial"/>
        <a:buChar char="•"/>
        <a:defRPr sz="1500" kern="1200" baseline="0">
          <a:solidFill>
            <a:srgbClr val="006C92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2" userDrawn="1">
          <p15:clr>
            <a:srgbClr val="F26B43"/>
          </p15:clr>
        </p15:guide>
        <p15:guide id="4" pos="5568" userDrawn="1">
          <p15:clr>
            <a:srgbClr val="F26B43"/>
          </p15:clr>
        </p15:guide>
        <p15:guide id="5" orient="horz" pos="468" userDrawn="1">
          <p15:clr>
            <a:srgbClr val="F26B43"/>
          </p15:clr>
        </p15:guide>
        <p15:guide id="7" orient="horz" pos="756" userDrawn="1">
          <p15:clr>
            <a:srgbClr val="F26B43"/>
          </p15:clr>
        </p15:guide>
        <p15:guide id="8" orient="horz" pos="307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317510" y="173013"/>
            <a:ext cx="8518525" cy="857250"/>
          </a:xfrm>
          <a:prstGeom prst="rect">
            <a:avLst/>
          </a:prstGeom>
        </p:spPr>
        <p:txBody>
          <a:bodyPr vert="horz" lIns="0" tIns="45715" rIns="0" bIns="45715" rtlCol="0" anchor="ctr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317500" y="1164692"/>
            <a:ext cx="8518524" cy="3394472"/>
          </a:xfrm>
          <a:prstGeom prst="rect">
            <a:avLst/>
          </a:prstGeom>
        </p:spPr>
        <p:txBody>
          <a:bodyPr vert="horz" lIns="0" tIns="45715" rIns="0" bIns="45715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7639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52" r:id="rId2"/>
    <p:sldLayoutId id="2147483753" r:id="rId3"/>
    <p:sldLayoutId id="2147483750" r:id="rId4"/>
    <p:sldLayoutId id="2147483754" r:id="rId5"/>
    <p:sldLayoutId id="2147483751" r:id="rId6"/>
  </p:sldLayoutIdLst>
  <p:hf hdr="0" dt="0"/>
  <p:txStyles>
    <p:titleStyle>
      <a:lvl1pPr algn="l" defTabSz="257129" rtl="0" eaLnBrk="1" latinLnBrk="0" hangingPunct="1">
        <a:spcBef>
          <a:spcPct val="0"/>
        </a:spcBef>
        <a:buNone/>
        <a:defRPr sz="1350" kern="1200" baseline="0">
          <a:solidFill>
            <a:srgbClr val="101D3A"/>
          </a:solidFill>
          <a:latin typeface="calibri" charset="0"/>
          <a:ea typeface="+mj-ea"/>
          <a:cs typeface="+mj-cs"/>
        </a:defRPr>
      </a:lvl1pPr>
    </p:titleStyle>
    <p:bodyStyle>
      <a:lvl1pPr marL="192846" indent="-19284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1pPr>
      <a:lvl2pPr marL="417833" indent="-160706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900" kern="1200" baseline="0">
          <a:solidFill>
            <a:srgbClr val="101D3A"/>
          </a:solidFill>
          <a:latin typeface="Calibri" charset="0"/>
          <a:ea typeface="+mn-ea"/>
          <a:cs typeface="+mn-cs"/>
        </a:defRPr>
      </a:lvl2pPr>
      <a:lvl3pPr marL="642822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844" kern="1200" baseline="0">
          <a:solidFill>
            <a:srgbClr val="101D3A"/>
          </a:solidFill>
          <a:latin typeface="Calibri" charset="0"/>
          <a:ea typeface="+mn-ea"/>
          <a:cs typeface="+mn-cs"/>
        </a:defRPr>
      </a:lvl3pPr>
      <a:lvl4pPr marL="899950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731" kern="1200" baseline="0">
          <a:solidFill>
            <a:srgbClr val="101D3A"/>
          </a:solidFill>
          <a:latin typeface="Calibri" charset="0"/>
          <a:ea typeface="+mn-ea"/>
          <a:cs typeface="+mn-cs"/>
        </a:defRPr>
      </a:lvl4pPr>
      <a:lvl5pPr marL="1157078" indent="-128565" algn="l" defTabSz="257129" rtl="0" eaLnBrk="1" latinLnBrk="0" hangingPunct="1">
        <a:lnSpc>
          <a:spcPct val="90000"/>
        </a:lnSpc>
        <a:spcBef>
          <a:spcPts val="338"/>
        </a:spcBef>
        <a:spcAft>
          <a:spcPts val="450"/>
        </a:spcAft>
        <a:buFont typeface="Arial"/>
        <a:buChar char="•"/>
        <a:defRPr sz="675" kern="1200" baseline="0">
          <a:solidFill>
            <a:srgbClr val="101D3A"/>
          </a:solidFill>
          <a:latin typeface="Calibri" charset="0"/>
          <a:ea typeface="+mn-ea"/>
          <a:cs typeface="+mn-cs"/>
        </a:defRPr>
      </a:lvl5pPr>
      <a:lvl6pPr marL="1414207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335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464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592" indent="-128565" algn="l" defTabSz="257129" rtl="0" eaLnBrk="1" latinLnBrk="0" hangingPunct="1">
        <a:spcBef>
          <a:spcPct val="20000"/>
        </a:spcBef>
        <a:buFont typeface="Arial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2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25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386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514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642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2770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799899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027" algn="l" defTabSz="257129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rpubs.com/mbounthavong/propensity_score_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pubs.com/mbounthavong/propensity_score_r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E27FE5A-EB29-4531-B8C4-B9567B0E34C3}"/>
              </a:ext>
            </a:extLst>
          </p:cNvPr>
          <p:cNvSpPr txBox="1"/>
          <p:nvPr/>
        </p:nvSpPr>
        <p:spPr>
          <a:xfrm>
            <a:off x="133350" y="1454436"/>
            <a:ext cx="83345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SPPS 255: Principles of Pharmacoeconomics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8A4AA-3894-40D9-9CEF-25914016CA9E}"/>
              </a:ext>
            </a:extLst>
          </p:cNvPr>
          <p:cNvSpPr txBox="1"/>
          <p:nvPr/>
        </p:nvSpPr>
        <p:spPr>
          <a:xfrm>
            <a:off x="133350" y="3060700"/>
            <a:ext cx="833450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Propensity score matching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Monday, 05 May 2025</a:t>
            </a:r>
          </a:p>
        </p:txBody>
      </p:sp>
    </p:spTree>
    <p:extLst>
      <p:ext uri="{BB962C8B-B14F-4D97-AF65-F5344CB8AC3E}">
        <p14:creationId xmlns:p14="http://schemas.microsoft.com/office/powerpoint/2010/main" val="3047042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2" r="27482" b="25093"/>
          <a:stretch/>
        </p:blipFill>
        <p:spPr bwMode="auto">
          <a:xfrm>
            <a:off x="4573168" y="1"/>
            <a:ext cx="4577123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5250" y="194620"/>
            <a:ext cx="4194914" cy="1179464"/>
          </a:xfrm>
        </p:spPr>
        <p:txBody>
          <a:bodyPr/>
          <a:lstStyle/>
          <a:p>
            <a:r>
              <a:rPr lang="en-US" dirty="0"/>
              <a:t>ADDITIONAL RESOURCES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0" t="23381" r="19925" b="6106"/>
          <a:stretch/>
        </p:blipFill>
        <p:spPr bwMode="auto">
          <a:xfrm>
            <a:off x="4573167" y="0"/>
            <a:ext cx="4570833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3A9CE9-E451-432E-9647-C02787B300B0}"/>
              </a:ext>
            </a:extLst>
          </p:cNvPr>
          <p:cNvSpPr txBox="1"/>
          <p:nvPr/>
        </p:nvSpPr>
        <p:spPr>
          <a:xfrm>
            <a:off x="95251" y="1416303"/>
            <a:ext cx="419491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6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Propensity score matching in R tutorial 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Aft>
                <a:spcPts val="1200"/>
              </a:spcAft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99293D3-23F2-4920-8447-3863895A0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5472310-9422-4405-ABDB-CC18D2E8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524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32313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99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14479-0F24-449A-ABA5-3024179FC0C1}"/>
              </a:ext>
            </a:extLst>
          </p:cNvPr>
          <p:cNvSpPr txBox="1"/>
          <p:nvPr/>
        </p:nvSpPr>
        <p:spPr>
          <a:xfrm>
            <a:off x="290944" y="1010936"/>
            <a:ext cx="8046605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 introduction on the potential outcomes causal framework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Propensity score matching methods: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Nearest neighbor approach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probability weight (IPW) for average treatment effect (ATE)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probability weight (IPW) for average treatment effect of the treated (ATT)</a:t>
            </a:r>
          </a:p>
        </p:txBody>
      </p:sp>
    </p:spTree>
    <p:extLst>
      <p:ext uri="{BB962C8B-B14F-4D97-AF65-F5344CB8AC3E}">
        <p14:creationId xmlns:p14="http://schemas.microsoft.com/office/powerpoint/2010/main" val="62755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DCB0D-7814-22E7-8622-DEBBA8D5C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C798E24-F09C-9BC0-26DB-B87EDB001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Another method to address confounding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F2E69-4B04-E06B-DD7F-551E50C3BFDD}"/>
              </a:ext>
            </a:extLst>
          </p:cNvPr>
          <p:cNvSpPr txBox="1"/>
          <p:nvPr/>
        </p:nvSpPr>
        <p:spPr>
          <a:xfrm>
            <a:off x="165100" y="861482"/>
            <a:ext cx="817245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Propensity score matching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 Tutorial on propensity score matching methods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B7CAE-BE1D-B028-9CF6-4BE2D8F9B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93" y="1849263"/>
            <a:ext cx="4297913" cy="296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791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2DF33-DAF1-807D-708B-22B336D4C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2A7E88-F0F7-3D94-E837-273AC315B9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Potential outcomes causal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FD24EB-1B1D-D7C6-AA67-EBBA3DDBA9FA}"/>
              </a:ext>
            </a:extLst>
          </p:cNvPr>
          <p:cNvSpPr txBox="1"/>
          <p:nvPr/>
        </p:nvSpPr>
        <p:spPr>
          <a:xfrm>
            <a:off x="290944" y="1010936"/>
            <a:ext cx="8046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Placeholder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935E29-751C-34A7-56AF-029477A8D816}"/>
              </a:ext>
            </a:extLst>
          </p:cNvPr>
          <p:cNvSpPr/>
          <p:nvPr/>
        </p:nvSpPr>
        <p:spPr>
          <a:xfrm>
            <a:off x="1472241" y="3045125"/>
            <a:ext cx="37381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1E22461-2F23-57DD-E962-180B156BB745}"/>
              </a:ext>
            </a:extLst>
          </p:cNvPr>
          <p:cNvSpPr/>
          <p:nvPr/>
        </p:nvSpPr>
        <p:spPr>
          <a:xfrm>
            <a:off x="3374365" y="2101971"/>
            <a:ext cx="4572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610DFE05-B09D-29B1-4C7F-A55E429992B3}"/>
              </a:ext>
            </a:extLst>
          </p:cNvPr>
          <p:cNvCxnSpPr>
            <a:stCxn id="2" idx="0"/>
            <a:endCxn id="4" idx="2"/>
          </p:cNvCxnSpPr>
          <p:nvPr/>
        </p:nvCxnSpPr>
        <p:spPr>
          <a:xfrm rot="5400000" flipH="1" flipV="1">
            <a:off x="2159479" y="1830239"/>
            <a:ext cx="714554" cy="1715218"/>
          </a:xfrm>
          <a:prstGeom prst="bentConnector2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0855803D-CF37-D679-DA44-1FE4B9B20248}"/>
              </a:ext>
            </a:extLst>
          </p:cNvPr>
          <p:cNvSpPr/>
          <p:nvPr/>
        </p:nvSpPr>
        <p:spPr>
          <a:xfrm>
            <a:off x="3374365" y="3908278"/>
            <a:ext cx="457200" cy="457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17C1502-063A-7AA9-3996-798F206DCAA0}"/>
              </a:ext>
            </a:extLst>
          </p:cNvPr>
          <p:cNvCxnSpPr>
            <a:cxnSpLocks/>
            <a:stCxn id="2" idx="2"/>
            <a:endCxn id="7" idx="2"/>
          </p:cNvCxnSpPr>
          <p:nvPr/>
        </p:nvCxnSpPr>
        <p:spPr>
          <a:xfrm rot="16200000" flipH="1">
            <a:off x="2155546" y="2918058"/>
            <a:ext cx="722421" cy="1715218"/>
          </a:xfrm>
          <a:prstGeom prst="bentConnector2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DB9A9B4-A008-D0A4-9557-865409EB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133" y="2861875"/>
            <a:ext cx="735831" cy="7358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7EF8F8-C580-0099-52C8-84D1F59EB8D6}"/>
                  </a:ext>
                </a:extLst>
              </p:cNvPr>
              <p:cNvSpPr txBox="1"/>
              <p:nvPr/>
            </p:nvSpPr>
            <p:spPr>
              <a:xfrm>
                <a:off x="4112515" y="2192071"/>
                <a:ext cx="548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7EF8F8-C580-0099-52C8-84D1F59EB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15" y="2192071"/>
                <a:ext cx="548099" cy="276999"/>
              </a:xfrm>
              <a:prstGeom prst="rect">
                <a:avLst/>
              </a:prstGeom>
              <a:blipFill>
                <a:blip r:embed="rId3"/>
                <a:stretch>
                  <a:fillRect l="-10000" t="-2222" r="-15556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594EC9-A8D3-CD14-07AA-56019F2F7FBB}"/>
                  </a:ext>
                </a:extLst>
              </p:cNvPr>
              <p:cNvSpPr txBox="1"/>
              <p:nvPr/>
            </p:nvSpPr>
            <p:spPr>
              <a:xfrm>
                <a:off x="4112515" y="3994064"/>
                <a:ext cx="5480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D594EC9-A8D3-CD14-07AA-56019F2F7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15" y="3994064"/>
                <a:ext cx="548099" cy="276999"/>
              </a:xfrm>
              <a:prstGeom prst="rect">
                <a:avLst/>
              </a:prstGeom>
              <a:blipFill>
                <a:blip r:embed="rId4"/>
                <a:stretch>
                  <a:fillRect l="-10000" r="-1555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428AD80-AFB4-40C1-7016-C0F133FF0504}"/>
              </a:ext>
            </a:extLst>
          </p:cNvPr>
          <p:cNvSpPr txBox="1"/>
          <p:nvPr/>
        </p:nvSpPr>
        <p:spPr>
          <a:xfrm>
            <a:off x="1637600" y="2349294"/>
            <a:ext cx="1462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= 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7C41D6-E988-BC7E-D104-858E7E7973E7}"/>
              </a:ext>
            </a:extLst>
          </p:cNvPr>
          <p:cNvSpPr txBox="1"/>
          <p:nvPr/>
        </p:nvSpPr>
        <p:spPr>
          <a:xfrm>
            <a:off x="1624375" y="4163751"/>
            <a:ext cx="1462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 = 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4B969-BDDB-5609-5405-66D69C60CDE0}"/>
              </a:ext>
            </a:extLst>
          </p:cNvPr>
          <p:cNvSpPr txBox="1"/>
          <p:nvPr/>
        </p:nvSpPr>
        <p:spPr>
          <a:xfrm>
            <a:off x="1709767" y="1978581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FC3483-2A93-AA50-1FD3-7C7F3B5DE856}"/>
              </a:ext>
            </a:extLst>
          </p:cNvPr>
          <p:cNvSpPr txBox="1"/>
          <p:nvPr/>
        </p:nvSpPr>
        <p:spPr>
          <a:xfrm>
            <a:off x="1659146" y="3794009"/>
            <a:ext cx="659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F21C2D-379F-927F-B9FE-6F21203F9EC0}"/>
                  </a:ext>
                </a:extLst>
              </p:cNvPr>
              <p:cNvSpPr txBox="1"/>
              <p:nvPr/>
            </p:nvSpPr>
            <p:spPr>
              <a:xfrm>
                <a:off x="5346063" y="3129985"/>
                <a:ext cx="31698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−(1−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(0))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1F21C2D-379F-927F-B9FE-6F21203F9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6063" y="3129985"/>
                <a:ext cx="3169842" cy="276999"/>
              </a:xfrm>
              <a:prstGeom prst="rect">
                <a:avLst/>
              </a:prstGeom>
              <a:blipFill>
                <a:blip r:embed="rId5"/>
                <a:stretch>
                  <a:fillRect l="-1346" r="-230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Brace 23">
            <a:extLst>
              <a:ext uri="{FF2B5EF4-FFF2-40B4-BE49-F238E27FC236}">
                <a16:creationId xmlns:a16="http://schemas.microsoft.com/office/drawing/2014/main" id="{13F6776C-EBB7-5549-3B01-AB6A9E5F6486}"/>
              </a:ext>
            </a:extLst>
          </p:cNvPr>
          <p:cNvSpPr/>
          <p:nvPr/>
        </p:nvSpPr>
        <p:spPr>
          <a:xfrm>
            <a:off x="4837008" y="2307601"/>
            <a:ext cx="356557" cy="1921769"/>
          </a:xfrm>
          <a:prstGeom prst="rightBrace">
            <a:avLst>
              <a:gd name="adj1" fmla="val 69624"/>
              <a:gd name="adj2" fmla="val 50000"/>
            </a:avLst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5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EDD4E-8626-FF11-00BF-1944453D7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3FDE0B-4F34-FDBF-7A0E-BBDF4FECAC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ATE versus ATT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C0938A-2ED7-26BD-4287-EEBC5C4D63A0}"/>
              </a:ext>
            </a:extLst>
          </p:cNvPr>
          <p:cNvSpPr txBox="1"/>
          <p:nvPr/>
        </p:nvSpPr>
        <p:spPr>
          <a:xfrm>
            <a:off x="354205" y="1870394"/>
            <a:ext cx="7990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treatment effect (ATE): At the population-level, this is the difference between moving from one group to another (untreated to treated)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76B216-B494-11B4-D843-71FABE0C1BA0}"/>
                  </a:ext>
                </a:extLst>
              </p:cNvPr>
              <p:cNvSpPr txBox="1"/>
              <p:nvPr/>
            </p:nvSpPr>
            <p:spPr>
              <a:xfrm>
                <a:off x="3257110" y="2635370"/>
                <a:ext cx="21723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176B216-B494-11B4-D843-71FABE0C1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7110" y="2635370"/>
                <a:ext cx="2172325" cy="369332"/>
              </a:xfrm>
              <a:prstGeom prst="rect">
                <a:avLst/>
              </a:prstGeom>
              <a:blipFill>
                <a:blip r:embed="rId2"/>
                <a:stretch>
                  <a:fillRect l="-2801" r="-4762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59D1E-1A90-7E70-3BC2-A47766C17634}"/>
                  </a:ext>
                </a:extLst>
              </p:cNvPr>
              <p:cNvSpPr txBox="1"/>
              <p:nvPr/>
            </p:nvSpPr>
            <p:spPr>
              <a:xfrm>
                <a:off x="2556855" y="1109851"/>
                <a:ext cx="42166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−(1−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(0))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C59D1E-1A90-7E70-3BC2-A47766C176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855" y="1109851"/>
                <a:ext cx="4216604" cy="369332"/>
              </a:xfrm>
              <a:prstGeom prst="rect">
                <a:avLst/>
              </a:prstGeom>
              <a:blipFill>
                <a:blip r:embed="rId3"/>
                <a:stretch>
                  <a:fillRect l="-1156" r="-2312"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172DC69-035C-E1E2-D392-60F5286FB30F}"/>
              </a:ext>
            </a:extLst>
          </p:cNvPr>
          <p:cNvSpPr txBox="1"/>
          <p:nvPr/>
        </p:nvSpPr>
        <p:spPr>
          <a:xfrm>
            <a:off x="354205" y="3475464"/>
            <a:ext cx="79904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treatment effect of the treated (ATT): Among those who receive the treatment, this is the difference between moving from one group to another (treated to untreated)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2C6959-5961-A77A-906A-1D5621D3B4B0}"/>
                  </a:ext>
                </a:extLst>
              </p:cNvPr>
              <p:cNvSpPr txBox="1"/>
              <p:nvPr/>
            </p:nvSpPr>
            <p:spPr>
              <a:xfrm>
                <a:off x="3149934" y="4398794"/>
                <a:ext cx="303044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D2C6959-5961-A77A-906A-1D5621D3B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9934" y="4398794"/>
                <a:ext cx="3030445" cy="369332"/>
              </a:xfrm>
              <a:prstGeom prst="rect">
                <a:avLst/>
              </a:prstGeom>
              <a:blipFill>
                <a:blip r:embed="rId4"/>
                <a:stretch>
                  <a:fillRect l="-2012" r="-3219" b="-3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4357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E8A16-4216-1A11-0918-1D7272289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14F73C-5893-E4CD-EFF6-AF8698A47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RCT versus observational studies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EAC50F-656A-CE70-404F-0955EFA17271}"/>
              </a:ext>
            </a:extLst>
          </p:cNvPr>
          <p:cNvSpPr txBox="1"/>
          <p:nvPr/>
        </p:nvSpPr>
        <p:spPr>
          <a:xfrm>
            <a:off x="290944" y="1010936"/>
            <a:ext cx="804660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 RCT the ATT = ATE due to randomization.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an observational study, individuals who received treatment may be different than individual who are untreated.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6143E6-01FE-6E89-9D93-A14EAA0472A0}"/>
                  </a:ext>
                </a:extLst>
              </p:cNvPr>
              <p:cNvSpPr txBox="1"/>
              <p:nvPr/>
            </p:nvSpPr>
            <p:spPr>
              <a:xfrm>
                <a:off x="2332529" y="2302077"/>
                <a:ext cx="3474797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=1]≠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(1) </m:t>
                      </m:r>
                    </m:oMath>
                  </m:oMathPara>
                </a14:m>
                <a:endParaRPr lang="en-US" sz="2400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=0]≠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(0) 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C6143E6-01FE-6E89-9D93-A14EAA047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529" y="2302077"/>
                <a:ext cx="3474797" cy="738664"/>
              </a:xfrm>
              <a:prstGeom prst="rect">
                <a:avLst/>
              </a:prstGeom>
              <a:blipFill>
                <a:blip r:embed="rId2"/>
                <a:stretch>
                  <a:fillRect l="-175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30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57A30-B800-D123-3BBF-6E80A5ED9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80C5C7-1B89-2397-D7FE-31D2EAD31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Propensity score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264760-24E5-1814-C220-ED3F965FA66A}"/>
              </a:ext>
            </a:extLst>
          </p:cNvPr>
          <p:cNvSpPr txBox="1"/>
          <p:nvPr/>
        </p:nvSpPr>
        <p:spPr>
          <a:xfrm>
            <a:off x="290944" y="1010936"/>
            <a:ext cx="8046605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Propensity score is the probability that an individual will receive treatment (e.g., balancing score)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condition: Treatment assignment is independent of the potential outcomes conditional on the observed covariates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6F5BD-7925-8857-0351-19B1CA5EF5DE}"/>
                  </a:ext>
                </a:extLst>
              </p:cNvPr>
              <p:cNvSpPr txBox="1"/>
              <p:nvPr/>
            </p:nvSpPr>
            <p:spPr>
              <a:xfrm>
                <a:off x="3085381" y="2501349"/>
                <a:ext cx="30095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0)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⊥⊥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| 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2F6F5BD-7925-8857-0351-19B1CA5EF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5381" y="2501349"/>
                <a:ext cx="3009542" cy="369332"/>
              </a:xfrm>
              <a:prstGeom prst="rect">
                <a:avLst/>
              </a:prstGeom>
              <a:blipFill>
                <a:blip r:embed="rId2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0D7FD58-FCF6-88A0-1AC4-1716F1B05CF4}"/>
              </a:ext>
            </a:extLst>
          </p:cNvPr>
          <p:cNvSpPr txBox="1"/>
          <p:nvPr/>
        </p:nvSpPr>
        <p:spPr>
          <a:xfrm>
            <a:off x="290944" y="3298469"/>
            <a:ext cx="8046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condition: Each individual has a non-zero probability of receiving the treatment condition on the observed covariates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5CDAB-0C8B-19F5-142B-189D14D57A96}"/>
                  </a:ext>
                </a:extLst>
              </p:cNvPr>
              <p:cNvSpPr txBox="1"/>
              <p:nvPr/>
            </p:nvSpPr>
            <p:spPr>
              <a:xfrm>
                <a:off x="3225932" y="4132564"/>
                <a:ext cx="2728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0&lt;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D5CDAB-0C8B-19F5-142B-189D14D57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932" y="4132564"/>
                <a:ext cx="2728439" cy="369332"/>
              </a:xfrm>
              <a:prstGeom prst="rect">
                <a:avLst/>
              </a:prstGeom>
              <a:blipFill>
                <a:blip r:embed="rId3"/>
                <a:stretch>
                  <a:fillRect l="-2009" r="-2232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245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8E30F-2E9C-22F0-CC84-F83011BA9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A617DB6-79F8-1C21-999E-69D5F45F1B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Nearest neighbor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E8FD0-B10C-6DCF-CFA6-23B4D6F80CD5}"/>
              </a:ext>
            </a:extLst>
          </p:cNvPr>
          <p:cNvSpPr txBox="1"/>
          <p:nvPr/>
        </p:nvSpPr>
        <p:spPr>
          <a:xfrm>
            <a:off x="290944" y="1010936"/>
            <a:ext cx="804660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get a n:1 match between the untreated and treated groups using a nearest neighbor matching strategy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Individuals have a propensity score that is used for matching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Caliper size determines the precision of the match (e.g., 0.01 size)</a:t>
            </a:r>
          </a:p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Lose a lot of data that are not matched</a:t>
            </a:r>
          </a:p>
        </p:txBody>
      </p:sp>
    </p:spTree>
    <p:extLst>
      <p:ext uri="{BB962C8B-B14F-4D97-AF65-F5344CB8AC3E}">
        <p14:creationId xmlns:p14="http://schemas.microsoft.com/office/powerpoint/2010/main" val="1419420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3FFFA-A72E-99F8-E2E4-8780D98BD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33EE36-0C14-D89F-5647-CDDFB981C4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88158"/>
            <a:ext cx="8717214" cy="6088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Inverse probability weights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8CCAEA-5A8E-34C3-24B8-9F1A84542B36}"/>
              </a:ext>
            </a:extLst>
          </p:cNvPr>
          <p:cNvSpPr txBox="1"/>
          <p:nvPr/>
        </p:nvSpPr>
        <p:spPr>
          <a:xfrm>
            <a:off x="548697" y="2194561"/>
            <a:ext cx="1896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IPW of the ATE: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886ECA-B22C-BF11-D441-B3D8FBB85EC9}"/>
                  </a:ext>
                </a:extLst>
              </p:cNvPr>
              <p:cNvSpPr txBox="1"/>
              <p:nvPr/>
            </p:nvSpPr>
            <p:spPr>
              <a:xfrm>
                <a:off x="2714980" y="2010068"/>
                <a:ext cx="2603085" cy="593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𝑖𝑝𝑤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𝐴𝑇𝐸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886ECA-B22C-BF11-D441-B3D8FBB85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980" y="2010068"/>
                <a:ext cx="2603085" cy="5934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FBCB863-B4ED-C43C-2179-B7F8FA001C0D}"/>
              </a:ext>
            </a:extLst>
          </p:cNvPr>
          <p:cNvSpPr txBox="1"/>
          <p:nvPr/>
        </p:nvSpPr>
        <p:spPr>
          <a:xfrm>
            <a:off x="478847" y="3197064"/>
            <a:ext cx="1896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IPW of the ATT: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4E59C9-1723-B78A-808A-3AE973F0D1E4}"/>
                  </a:ext>
                </a:extLst>
              </p:cNvPr>
              <p:cNvSpPr txBox="1"/>
              <p:nvPr/>
            </p:nvSpPr>
            <p:spPr>
              <a:xfrm>
                <a:off x="2645130" y="3039413"/>
                <a:ext cx="3006721" cy="5934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𝑖𝑝𝑤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𝐴𝑇𝑇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𝑝𝑠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34E59C9-1723-B78A-808A-3AE973F0D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130" y="3039413"/>
                <a:ext cx="3006721" cy="5934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5F224CD-EE22-792C-3EB5-AB6A16B5D054}"/>
              </a:ext>
            </a:extLst>
          </p:cNvPr>
          <p:cNvSpPr txBox="1"/>
          <p:nvPr/>
        </p:nvSpPr>
        <p:spPr>
          <a:xfrm>
            <a:off x="290944" y="1010936"/>
            <a:ext cx="80466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Inverse probability weights maximize the sample size by assigning each individual a weight based on the propensity score</a:t>
            </a:r>
          </a:p>
        </p:txBody>
      </p:sp>
    </p:spTree>
    <p:extLst>
      <p:ext uri="{BB962C8B-B14F-4D97-AF65-F5344CB8AC3E}">
        <p14:creationId xmlns:p14="http://schemas.microsoft.com/office/powerpoint/2010/main" val="131770253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Calibri-Cambria">
      <a:majorFont>
        <a:latin typeface="Calibri" panose="020F0502020204030204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 panose="02040503050406030204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E1DD723-96A3-EC43-BAE4-12C16C79FD9B}"/>
    </a:ext>
  </a:extLst>
</a:theme>
</file>

<file path=ppt/theme/theme2.xml><?xml version="1.0" encoding="utf-8"?>
<a:theme xmlns:a="http://schemas.openxmlformats.org/drawingml/2006/main" name="Section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C3C87989-F9C7-F540-B8B8-EF7C3FAE362D}"/>
    </a:ext>
  </a:extLst>
</a:theme>
</file>

<file path=ppt/theme/theme3.xml><?xml version="1.0" encoding="utf-8"?>
<a:theme xmlns:a="http://schemas.openxmlformats.org/drawingml/2006/main" name="Content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D1FA57BC-5BD4-D841-879B-304073B8C059}"/>
    </a:ext>
  </a:extLst>
</a:theme>
</file>

<file path=ppt/theme/theme4.xml><?xml version="1.0" encoding="utf-8"?>
<a:theme xmlns:a="http://schemas.openxmlformats.org/drawingml/2006/main" name="Closing Slides">
  <a:themeElements>
    <a:clrScheme name="UC San Diego Health">
      <a:dk1>
        <a:srgbClr val="464749"/>
      </a:dk1>
      <a:lt1>
        <a:srgbClr val="FFFFFF"/>
      </a:lt1>
      <a:dk2>
        <a:srgbClr val="101D3A"/>
      </a:dk2>
      <a:lt2>
        <a:srgbClr val="FFFFFF"/>
      </a:lt2>
      <a:accent1>
        <a:srgbClr val="0C68AC"/>
      </a:accent1>
      <a:accent2>
        <a:srgbClr val="15A599"/>
      </a:accent2>
      <a:accent3>
        <a:srgbClr val="0C636E"/>
      </a:accent3>
      <a:accent4>
        <a:srgbClr val="443D82"/>
      </a:accent4>
      <a:accent5>
        <a:srgbClr val="671943"/>
      </a:accent5>
      <a:accent6>
        <a:srgbClr val="A7B306"/>
      </a:accent6>
      <a:hlink>
        <a:srgbClr val="AA0023"/>
      </a:hlink>
      <a:folHlink>
        <a:srgbClr val="0C68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UCSDHealth-16x9" id="{6D9D32FB-35C8-1345-8EFA-FDD3A2A06C29}" vid="{8A1976B6-3092-9542-A19D-BACDE20306A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E8EF9B5484074A9AD6AE3ECE890B10" ma:contentTypeVersion="1" ma:contentTypeDescription="Create a new document." ma:contentTypeScope="" ma:versionID="e3ebee926d0fba3772ddfd6cf3762369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F971539-B776-48D0-B41E-084723CFE5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E3C980-C590-44A7-B970-BBC4E6ABA5CF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sharepoint/v3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845859A-C588-4588-AB1B-0F629E367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UCSDHealth-PPT-16x9</Template>
  <TotalTime>9930</TotalTime>
  <Words>424</Words>
  <Application>Microsoft Office PowerPoint</Application>
  <PresentationFormat>On-screen Show (16:9)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</vt:lpstr>
      <vt:lpstr>Cambria Math</vt:lpstr>
      <vt:lpstr>Segoe UI</vt:lpstr>
      <vt:lpstr>Title Slides</vt:lpstr>
      <vt:lpstr>Section Slides</vt:lpstr>
      <vt:lpstr>Content Slides</vt:lpstr>
      <vt:lpstr>Closing Slides</vt:lpstr>
      <vt:lpstr>PowerPoint Presentation</vt:lpstr>
      <vt:lpstr>objectives</vt:lpstr>
      <vt:lpstr>Another method to address confounding</vt:lpstr>
      <vt:lpstr>Potential outcomes causal model</vt:lpstr>
      <vt:lpstr>ATE versus ATT</vt:lpstr>
      <vt:lpstr>RCT versus observational studies</vt:lpstr>
      <vt:lpstr>Propensity score</vt:lpstr>
      <vt:lpstr>Nearest neighbor</vt:lpstr>
      <vt:lpstr>Inverse probability weights</vt:lpstr>
      <vt:lpstr>ADDITIONAL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Slide. Arial 40pt</dc:title>
  <dc:creator>Toombs, Monica</dc:creator>
  <cp:lastModifiedBy>Mark Bounthavong</cp:lastModifiedBy>
  <cp:revision>565</cp:revision>
  <cp:lastPrinted>2015-03-25T16:12:35Z</cp:lastPrinted>
  <dcterms:created xsi:type="dcterms:W3CDTF">2016-05-16T17:59:33Z</dcterms:created>
  <dcterms:modified xsi:type="dcterms:W3CDTF">2025-05-04T21:35:28Z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0x010100FAE8EF9B5484074A9AD6AE3ECE890B10</vt:lpwstr>
  </property>
</Properties>
</file>